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2D59-B796-51A2-D754-174B80C59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C14BD-0AAD-6892-2EC8-C054EE3D2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67FBD-7723-141E-17DF-FFEB95A1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B6B8D-DEA1-0000-68CB-60AE875F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0CC6E-494F-3385-34F3-4F6C9089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4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0DB4-4CCB-94AF-DA65-D95C10E2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B9AC7-4A77-6CDC-FAA6-7B26E9933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2A2BB-9920-B937-BB25-4E3A8AA07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7DD17-D112-1FAF-EB9E-ECA8F713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250DA-EEE4-CA98-3C5A-3F116357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6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E87D7E-EA36-A0F4-BD45-53EA68171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85E41-B5FE-469F-BDF1-58CBAA7AF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4E689-4306-744F-D062-EC15A0184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7F8B1-653F-2654-6529-41120C02B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AD92E-F5EF-0545-63BF-2368EDC87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36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D4177-4657-1A4E-A921-DE8A62DA0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CD6553-ECE3-40CA-B942-299F8AE1563A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74874-739E-4FF2-A7F3-377340135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E68F1-7434-4606-8714-62B4CE943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36E0C-4FEA-47A6-A298-3452F395A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5B8387B4-4677-0648-895D-3D7408678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rgbClr val="0E2E58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CF0CE68A-E1C4-1145-A5AA-5D580F62FD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E2E58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</p:spTree>
    <p:extLst>
      <p:ext uri="{BB962C8B-B14F-4D97-AF65-F5344CB8AC3E}">
        <p14:creationId xmlns:p14="http://schemas.microsoft.com/office/powerpoint/2010/main" val="385017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6B17-64D7-DCBA-F415-5C56095A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81A8-2FAE-94D6-9C43-AB57656A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2311C-6388-00EE-BC39-FFC6F9BB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9276B-ECCD-4A56-A41C-64E8B97F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16AD-D746-FCFF-7C7D-68C60D97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62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9CB5-C312-A3AB-B1B6-C577CBE94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84DCA-4781-9357-33B9-1927CE243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9C327-FEC8-191E-402F-8D9751922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4AE84-8218-231F-0D98-879A237D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93AEC-ADFA-A84D-D855-FF5050E8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9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0294-8013-5E66-21CD-8EDAC0CE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BDDB1-E992-BF4D-B7CE-FF9ABC534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8F0E9-A1E3-BA4F-3950-F2D4EA405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E1E74-F982-3D09-C7CE-4A9FA345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2579F-F423-741D-EC02-A69A1120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D340F-4762-CB74-231F-C70299D5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12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1CF6-EBFC-5730-80BB-1FE0C701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00CE0-41ED-9364-A350-DF2AF88C5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4F7AB-E74D-FE2A-70A4-DB929AB4A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FFB49-5E7B-D3AF-6C50-F1D5689A7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E10FE3-41B7-E2D8-D469-1F6E8C1B6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B6F27-532F-E813-9B5F-E3EC4BF98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83BC9-FAD7-2D14-3341-BE372DA40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997E6F-987C-CE7C-C33A-AD55877E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7D58-461A-D3E8-A3B3-13160F00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B0FFE9-7E2D-2C7A-2F7E-93C59425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CA8E5-CA6B-62CC-EA35-15C863BA4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2D09E-8B59-2273-8EAE-8CC79352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B2ADDB-0E05-A097-8032-3F2FA661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AF9F9-E0CA-1489-967F-FD61999C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B444-0F04-19CE-3E58-8FF7BDF3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B3413-5E81-EDF7-565C-10101FB6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4B1B8-AC78-7C73-6335-1C88A567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98839-3A9B-F052-2377-87A35B6F3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9925E-860A-FFDA-1EA1-1FB59EBFA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4F9AF-DFF1-A5AB-34D4-3A5BD1F2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438DE-F747-A7C3-24BB-57F4631D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6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77B3-65D1-3B5C-17DA-6BF022DB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A4885-B5E6-81B8-7A38-B929077CD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A389F-D22C-1674-14DD-D298C06FB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D19DD-D990-D3B6-B20A-737F359F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8B78E-D4B2-0412-507F-89577C6A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68867-132A-5175-33A1-D83CE3A0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168600-01BF-8D04-47C5-F2A74B46F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1C09F-FF7B-BF0E-2883-77E85C85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CA385-1B65-8A26-2D9A-243C2179A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E55FB-D29D-4CD4-BD83-46BF3F0CD9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4A311-7FBB-580F-08A3-413CCDA1E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7389B-60B9-E1BD-4C91-D62987FA4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8A64-A10B-4095-BBEE-4848FB2A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3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29350F-D279-42B9-8513-BF34A1B018E9}"/>
              </a:ext>
            </a:extLst>
          </p:cNvPr>
          <p:cNvSpPr/>
          <p:nvPr/>
        </p:nvSpPr>
        <p:spPr>
          <a:xfrm>
            <a:off x="0" y="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F68C5-2E5A-3741-8B13-7E52F177B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947" y="1809906"/>
            <a:ext cx="10502283" cy="631340"/>
          </a:xfrm>
        </p:spPr>
        <p:txBody>
          <a:bodyPr/>
          <a:lstStyle/>
          <a:p>
            <a:r>
              <a:rPr lang="en-US" sz="3600" dirty="0"/>
              <a:t>Simplifying Cavity Ring-Down Spectroscopy for Broader Audiences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71B2-839B-AF45-B237-7F8A026E4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7612" y="3429000"/>
            <a:ext cx="4793726" cy="2057400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Zachary Steele</a:t>
            </a:r>
          </a:p>
          <a:p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20 – April – 2023</a:t>
            </a:r>
          </a:p>
          <a:p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2" descr="L2140-i Isotope and Gas Concentration Analyzer | Picarro">
            <a:extLst>
              <a:ext uri="{FF2B5EF4-FFF2-40B4-BE49-F238E27FC236}">
                <a16:creationId xmlns:a16="http://schemas.microsoft.com/office/drawing/2014/main" id="{E1FA778B-00C9-22A8-930B-E9E169AE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95" y="2937449"/>
            <a:ext cx="2071023" cy="254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2140-i Isotope and Gas Concentration Analyzer | Picarro">
            <a:extLst>
              <a:ext uri="{FF2B5EF4-FFF2-40B4-BE49-F238E27FC236}">
                <a16:creationId xmlns:a16="http://schemas.microsoft.com/office/drawing/2014/main" id="{A4472DF4-AF72-0008-0E59-070BD290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20282" y="2937448"/>
            <a:ext cx="2329609" cy="254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2140-i Isotope and Gas Concentration Analyzer | Picarro">
            <a:extLst>
              <a:ext uri="{FF2B5EF4-FFF2-40B4-BE49-F238E27FC236}">
                <a16:creationId xmlns:a16="http://schemas.microsoft.com/office/drawing/2014/main" id="{49BC1367-7F76-8FFA-299C-99561BDE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7454"/>
            <a:ext cx="2981325" cy="36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6B6FE2-B6C3-368A-8EE3-75FB1BBD3EEB}"/>
              </a:ext>
            </a:extLst>
          </p:cNvPr>
          <p:cNvCxnSpPr>
            <a:cxnSpLocks/>
          </p:cNvCxnSpPr>
          <p:nvPr/>
        </p:nvCxnSpPr>
        <p:spPr>
          <a:xfrm flipV="1">
            <a:off x="2716567" y="3630967"/>
            <a:ext cx="2192784" cy="719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9E1F362-8F57-B14B-C2AB-1BD67999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928" y="144858"/>
            <a:ext cx="5410955" cy="3372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7038A-3434-CFD3-185D-7F40C695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73" y="3488924"/>
            <a:ext cx="6992326" cy="3277057"/>
          </a:xfrm>
          <a:prstGeom prst="rect">
            <a:avLst/>
          </a:prstGeom>
        </p:spPr>
      </p:pic>
      <p:pic>
        <p:nvPicPr>
          <p:cNvPr id="9218" name="Picture 2" descr="Reston stable isotope lab (RSIL): reference VSMOW | U.S. Geological Survey">
            <a:extLst>
              <a:ext uri="{FF2B5EF4-FFF2-40B4-BE49-F238E27FC236}">
                <a16:creationId xmlns:a16="http://schemas.microsoft.com/office/drawing/2014/main" id="{4D75E483-894B-5EE4-BED5-9FEE8F73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54376" cy="260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97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2140-i Isotope and Gas Concentration Analyzer | Picarro">
            <a:extLst>
              <a:ext uri="{FF2B5EF4-FFF2-40B4-BE49-F238E27FC236}">
                <a16:creationId xmlns:a16="http://schemas.microsoft.com/office/drawing/2014/main" id="{72B447B0-7147-DADF-EC26-88CEC536B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7454"/>
            <a:ext cx="2981325" cy="36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39866A-E653-6949-0B85-6AE9D83A17B6}"/>
              </a:ext>
            </a:extLst>
          </p:cNvPr>
          <p:cNvCxnSpPr>
            <a:cxnSpLocks/>
          </p:cNvCxnSpPr>
          <p:nvPr/>
        </p:nvCxnSpPr>
        <p:spPr>
          <a:xfrm flipV="1">
            <a:off x="2716567" y="3367839"/>
            <a:ext cx="1944210" cy="9822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F19DB6-38B9-C707-2BA3-5D4B2705C05B}"/>
              </a:ext>
            </a:extLst>
          </p:cNvPr>
          <p:cNvSpPr txBox="1"/>
          <p:nvPr/>
        </p:nvSpPr>
        <p:spPr>
          <a:xfrm>
            <a:off x="4094984" y="1376718"/>
            <a:ext cx="3453415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aseline="30000" dirty="0"/>
              <a:t>16</a:t>
            </a:r>
            <a:r>
              <a:rPr lang="en-US" sz="2800" dirty="0"/>
              <a:t>O </a:t>
            </a:r>
          </a:p>
          <a:p>
            <a:pPr marL="0" indent="0">
              <a:buNone/>
            </a:pPr>
            <a:r>
              <a:rPr lang="en-US" sz="2800" baseline="30000" dirty="0"/>
              <a:t>17</a:t>
            </a:r>
            <a:r>
              <a:rPr lang="en-US" sz="2800" dirty="0"/>
              <a:t>O</a:t>
            </a:r>
          </a:p>
          <a:p>
            <a:pPr marL="0" indent="0">
              <a:buNone/>
            </a:pPr>
            <a:r>
              <a:rPr lang="en-US" sz="2800" baseline="30000" dirty="0"/>
              <a:t>18</a:t>
            </a:r>
            <a:r>
              <a:rPr lang="en-US" sz="2800" dirty="0"/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58E4B-CD6F-1E11-50D1-72F7EBC402A7}"/>
              </a:ext>
            </a:extLst>
          </p:cNvPr>
          <p:cNvSpPr txBox="1"/>
          <p:nvPr/>
        </p:nvSpPr>
        <p:spPr>
          <a:xfrm>
            <a:off x="4834554" y="1776828"/>
            <a:ext cx="1938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∆</a:t>
            </a:r>
            <a:r>
              <a:rPr lang="en-US" sz="2800" baseline="30000" dirty="0"/>
              <a:t>17</a:t>
            </a:r>
            <a:r>
              <a:rPr lang="en-US" sz="2800" dirty="0"/>
              <a:t>O</a:t>
            </a:r>
          </a:p>
        </p:txBody>
      </p:sp>
      <p:sp>
        <p:nvSpPr>
          <p:cNvPr id="8" name="Flowchart: Extract 7">
            <a:extLst>
              <a:ext uri="{FF2B5EF4-FFF2-40B4-BE49-F238E27FC236}">
                <a16:creationId xmlns:a16="http://schemas.microsoft.com/office/drawing/2014/main" id="{AEEB569E-EEB6-D6AE-C9B8-EC47A16D6A8B}"/>
              </a:ext>
            </a:extLst>
          </p:cNvPr>
          <p:cNvSpPr/>
          <p:nvPr/>
        </p:nvSpPr>
        <p:spPr>
          <a:xfrm rot="5400000">
            <a:off x="4499115" y="1796284"/>
            <a:ext cx="1189608" cy="523220"/>
          </a:xfrm>
          <a:prstGeom prst="flowChartExtra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9E8ED-26A6-D8F3-CC20-A40B539A764F}"/>
              </a:ext>
            </a:extLst>
          </p:cNvPr>
          <p:cNvSpPr/>
          <p:nvPr/>
        </p:nvSpPr>
        <p:spPr>
          <a:xfrm>
            <a:off x="4144599" y="2530881"/>
            <a:ext cx="1383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AA862-AF75-2C16-89DA-EDF97778605B}"/>
              </a:ext>
            </a:extLst>
          </p:cNvPr>
          <p:cNvSpPr txBox="1"/>
          <p:nvPr/>
        </p:nvSpPr>
        <p:spPr>
          <a:xfrm>
            <a:off x="8817357" y="1376718"/>
            <a:ext cx="3453415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aseline="30000" dirty="0"/>
              <a:t>16</a:t>
            </a:r>
            <a:r>
              <a:rPr lang="en-US" sz="2800" dirty="0"/>
              <a:t>O </a:t>
            </a:r>
          </a:p>
          <a:p>
            <a:pPr marL="0" indent="0">
              <a:buNone/>
            </a:pPr>
            <a:r>
              <a:rPr lang="en-US" sz="2800" baseline="30000" dirty="0"/>
              <a:t>17</a:t>
            </a:r>
            <a:r>
              <a:rPr lang="en-US" sz="2800" dirty="0"/>
              <a:t>O</a:t>
            </a:r>
          </a:p>
          <a:p>
            <a:pPr marL="0" indent="0">
              <a:buNone/>
            </a:pPr>
            <a:r>
              <a:rPr lang="en-US" sz="2800" baseline="30000" dirty="0"/>
              <a:t>18</a:t>
            </a:r>
            <a:r>
              <a:rPr lang="en-US" sz="2800" dirty="0"/>
              <a:t>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B145D-4D0E-B08F-74F9-D29FA1079162}"/>
              </a:ext>
            </a:extLst>
          </p:cNvPr>
          <p:cNvSpPr txBox="1"/>
          <p:nvPr/>
        </p:nvSpPr>
        <p:spPr>
          <a:xfrm>
            <a:off x="9556927" y="1776828"/>
            <a:ext cx="1938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∆</a:t>
            </a:r>
            <a:r>
              <a:rPr lang="en-US" sz="2800" baseline="30000" dirty="0"/>
              <a:t>17</a:t>
            </a:r>
            <a:r>
              <a:rPr lang="en-US" sz="2800" dirty="0"/>
              <a:t>O</a:t>
            </a:r>
          </a:p>
        </p:txBody>
      </p:sp>
      <p:sp>
        <p:nvSpPr>
          <p:cNvPr id="12" name="Flowchart: Extract 11">
            <a:extLst>
              <a:ext uri="{FF2B5EF4-FFF2-40B4-BE49-F238E27FC236}">
                <a16:creationId xmlns:a16="http://schemas.microsoft.com/office/drawing/2014/main" id="{2E0B7143-A6C2-9B02-F0F9-BC538E49F154}"/>
              </a:ext>
            </a:extLst>
          </p:cNvPr>
          <p:cNvSpPr/>
          <p:nvPr/>
        </p:nvSpPr>
        <p:spPr>
          <a:xfrm rot="5400000">
            <a:off x="9221488" y="1796284"/>
            <a:ext cx="1189608" cy="523220"/>
          </a:xfrm>
          <a:prstGeom prst="flowChartExtra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ABB57-F750-5D64-9227-4C3279D49792}"/>
              </a:ext>
            </a:extLst>
          </p:cNvPr>
          <p:cNvSpPr/>
          <p:nvPr/>
        </p:nvSpPr>
        <p:spPr>
          <a:xfrm>
            <a:off x="8529853" y="2530881"/>
            <a:ext cx="2965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Corrected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6BCDE3-BEF8-2549-51CE-A865093F8CBC}"/>
              </a:ext>
            </a:extLst>
          </p:cNvPr>
          <p:cNvCxnSpPr>
            <a:cxnSpLocks/>
          </p:cNvCxnSpPr>
          <p:nvPr/>
        </p:nvCxnSpPr>
        <p:spPr>
          <a:xfrm>
            <a:off x="6203157" y="2057894"/>
            <a:ext cx="25404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AFAEBEC-06C1-84D1-0215-E6EC910167B9}"/>
              </a:ext>
            </a:extLst>
          </p:cNvPr>
          <p:cNvSpPr/>
          <p:nvPr/>
        </p:nvSpPr>
        <p:spPr>
          <a:xfrm>
            <a:off x="6772844" y="3826838"/>
            <a:ext cx="14973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y=mx + 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F48864-F36F-32E5-985B-FD594634E6A8}"/>
              </a:ext>
            </a:extLst>
          </p:cNvPr>
          <p:cNvSpPr txBox="1"/>
          <p:nvPr/>
        </p:nvSpPr>
        <p:spPr>
          <a:xfrm>
            <a:off x="4695464" y="3858948"/>
            <a:ext cx="1938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aseline="30000" dirty="0"/>
              <a:t>17</a:t>
            </a:r>
            <a:r>
              <a:rPr lang="en-US" sz="2800" dirty="0"/>
              <a:t>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FBC4E3-9459-AC4F-4AE7-3285E5000898}"/>
              </a:ext>
            </a:extLst>
          </p:cNvPr>
          <p:cNvSpPr txBox="1"/>
          <p:nvPr/>
        </p:nvSpPr>
        <p:spPr>
          <a:xfrm>
            <a:off x="4711709" y="5006417"/>
            <a:ext cx="1938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aseline="30000" dirty="0"/>
              <a:t>18</a:t>
            </a:r>
            <a:r>
              <a:rPr lang="en-US" sz="2800" dirty="0"/>
              <a:t>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6B6951-2BE6-5C90-78CA-7905994B8A40}"/>
              </a:ext>
            </a:extLst>
          </p:cNvPr>
          <p:cNvSpPr/>
          <p:nvPr/>
        </p:nvSpPr>
        <p:spPr>
          <a:xfrm>
            <a:off x="6772844" y="4932292"/>
            <a:ext cx="14973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y=mx + 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174BC1-E1D2-1D0A-B764-F93B278F6675}"/>
              </a:ext>
            </a:extLst>
          </p:cNvPr>
          <p:cNvSpPr txBox="1"/>
          <p:nvPr/>
        </p:nvSpPr>
        <p:spPr>
          <a:xfrm>
            <a:off x="6772844" y="6114632"/>
            <a:ext cx="2683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aseline="30000" dirty="0"/>
              <a:t>18</a:t>
            </a:r>
            <a:r>
              <a:rPr lang="en-US" sz="2800" dirty="0"/>
              <a:t>O Corrected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F015D9-82EE-61DF-F1EE-B2AB8D39416F}"/>
              </a:ext>
            </a:extLst>
          </p:cNvPr>
          <p:cNvSpPr txBox="1"/>
          <p:nvPr/>
        </p:nvSpPr>
        <p:spPr>
          <a:xfrm>
            <a:off x="4089454" y="6109534"/>
            <a:ext cx="2683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aseline="30000" dirty="0"/>
              <a:t>17</a:t>
            </a:r>
            <a:r>
              <a:rPr lang="en-US" sz="2800" dirty="0"/>
              <a:t>O Corrected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3784AC-B8FE-14ED-22CA-691852B1093B}"/>
              </a:ext>
            </a:extLst>
          </p:cNvPr>
          <p:cNvSpPr txBox="1"/>
          <p:nvPr/>
        </p:nvSpPr>
        <p:spPr>
          <a:xfrm>
            <a:off x="9682694" y="6109534"/>
            <a:ext cx="2373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Corrected ∆</a:t>
            </a:r>
            <a:r>
              <a:rPr lang="en-US" sz="2800" baseline="30000" dirty="0"/>
              <a:t>17</a:t>
            </a:r>
            <a:r>
              <a:rPr lang="en-US" sz="2800" dirty="0"/>
              <a:t>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3CE070-C5B4-CC3B-BDFE-D1EF18F4FE3A}"/>
              </a:ext>
            </a:extLst>
          </p:cNvPr>
          <p:cNvSpPr/>
          <p:nvPr/>
        </p:nvSpPr>
        <p:spPr>
          <a:xfrm>
            <a:off x="9153382" y="583542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395AE1-C089-7542-1E85-2419AF4BA3BE}"/>
              </a:ext>
            </a:extLst>
          </p:cNvPr>
          <p:cNvSpPr/>
          <p:nvPr/>
        </p:nvSpPr>
        <p:spPr>
          <a:xfrm>
            <a:off x="6546384" y="583542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775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 animBg="1"/>
      <p:bldP spid="17" grpId="0"/>
      <p:bldP spid="20" grpId="0"/>
      <p:bldP spid="21" grpId="0"/>
      <p:bldP spid="24" grpId="0"/>
      <p:bldP spid="28" grpId="0"/>
      <p:bldP spid="29" grpId="0"/>
      <p:bldP spid="3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126A11-949D-2C9E-865F-0D2E69B5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90" y="949541"/>
            <a:ext cx="1209844" cy="46393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341322-E5D7-DEEE-B6AD-EA968A9C0EC8}"/>
              </a:ext>
            </a:extLst>
          </p:cNvPr>
          <p:cNvSpPr/>
          <p:nvPr/>
        </p:nvSpPr>
        <p:spPr>
          <a:xfrm>
            <a:off x="0" y="107277"/>
            <a:ext cx="2525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DD5EA8-E32E-2A52-490F-242C04C50CF0}"/>
              </a:ext>
            </a:extLst>
          </p:cNvPr>
          <p:cNvCxnSpPr>
            <a:cxnSpLocks/>
          </p:cNvCxnSpPr>
          <p:nvPr/>
        </p:nvCxnSpPr>
        <p:spPr>
          <a:xfrm>
            <a:off x="1606858" y="1154097"/>
            <a:ext cx="3823317" cy="20767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E67BA-EFD9-AE3C-2A49-42A264DC2D0D}"/>
              </a:ext>
            </a:extLst>
          </p:cNvPr>
          <p:cNvCxnSpPr>
            <a:cxnSpLocks/>
          </p:cNvCxnSpPr>
          <p:nvPr/>
        </p:nvCxnSpPr>
        <p:spPr>
          <a:xfrm>
            <a:off x="1606858" y="1455938"/>
            <a:ext cx="3823317" cy="1774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19BB4B-EB47-9EB6-872A-D8F811541A32}"/>
              </a:ext>
            </a:extLst>
          </p:cNvPr>
          <p:cNvCxnSpPr>
            <a:cxnSpLocks/>
          </p:cNvCxnSpPr>
          <p:nvPr/>
        </p:nvCxnSpPr>
        <p:spPr>
          <a:xfrm>
            <a:off x="1606858" y="1748901"/>
            <a:ext cx="3823317" cy="1462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7D6C17-6DE0-391C-9449-436725D73FEF}"/>
              </a:ext>
            </a:extLst>
          </p:cNvPr>
          <p:cNvCxnSpPr>
            <a:cxnSpLocks/>
          </p:cNvCxnSpPr>
          <p:nvPr/>
        </p:nvCxnSpPr>
        <p:spPr>
          <a:xfrm>
            <a:off x="1722268" y="2006353"/>
            <a:ext cx="3707907" cy="11816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469E45-0E56-CA49-E974-D45C138B9E48}"/>
              </a:ext>
            </a:extLst>
          </p:cNvPr>
          <p:cNvCxnSpPr>
            <a:cxnSpLocks/>
          </p:cNvCxnSpPr>
          <p:nvPr/>
        </p:nvCxnSpPr>
        <p:spPr>
          <a:xfrm>
            <a:off x="1606858" y="2334827"/>
            <a:ext cx="3815919" cy="8529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590EAF-9277-865A-8282-339C34B1772F}"/>
              </a:ext>
            </a:extLst>
          </p:cNvPr>
          <p:cNvCxnSpPr>
            <a:cxnSpLocks/>
          </p:cNvCxnSpPr>
          <p:nvPr/>
        </p:nvCxnSpPr>
        <p:spPr>
          <a:xfrm>
            <a:off x="1509204" y="2636668"/>
            <a:ext cx="3913573" cy="5941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CA47C6-558E-96A8-A73B-FDA0BAC4B6AD}"/>
              </a:ext>
            </a:extLst>
          </p:cNvPr>
          <p:cNvCxnSpPr>
            <a:cxnSpLocks/>
          </p:cNvCxnSpPr>
          <p:nvPr/>
        </p:nvCxnSpPr>
        <p:spPr>
          <a:xfrm>
            <a:off x="1349406" y="2920753"/>
            <a:ext cx="4073371" cy="2779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0D64E6-658C-8E4F-F266-28BC8FECA186}"/>
              </a:ext>
            </a:extLst>
          </p:cNvPr>
          <p:cNvCxnSpPr>
            <a:cxnSpLocks/>
          </p:cNvCxnSpPr>
          <p:nvPr/>
        </p:nvCxnSpPr>
        <p:spPr>
          <a:xfrm flipV="1">
            <a:off x="1509204" y="3187823"/>
            <a:ext cx="3913573" cy="347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3D9320-DABE-CA60-AAF3-605C2709BEC1}"/>
              </a:ext>
            </a:extLst>
          </p:cNvPr>
          <p:cNvCxnSpPr>
            <a:cxnSpLocks/>
          </p:cNvCxnSpPr>
          <p:nvPr/>
        </p:nvCxnSpPr>
        <p:spPr>
          <a:xfrm flipV="1">
            <a:off x="1349406" y="3175307"/>
            <a:ext cx="4073371" cy="34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694A40-D203-5779-036A-0267AB4BEA66}"/>
              </a:ext>
            </a:extLst>
          </p:cNvPr>
          <p:cNvCxnSpPr>
            <a:cxnSpLocks/>
          </p:cNvCxnSpPr>
          <p:nvPr/>
        </p:nvCxnSpPr>
        <p:spPr>
          <a:xfrm flipV="1">
            <a:off x="2004634" y="3187823"/>
            <a:ext cx="3425541" cy="700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09F7BE-2F30-A983-5474-85C347E02609}"/>
              </a:ext>
            </a:extLst>
          </p:cNvPr>
          <p:cNvCxnSpPr>
            <a:cxnSpLocks/>
          </p:cNvCxnSpPr>
          <p:nvPr/>
        </p:nvCxnSpPr>
        <p:spPr>
          <a:xfrm flipV="1">
            <a:off x="1606858" y="3194725"/>
            <a:ext cx="3815919" cy="9351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57A1E5-FEFA-A876-1860-C41307714D74}"/>
              </a:ext>
            </a:extLst>
          </p:cNvPr>
          <p:cNvCxnSpPr>
            <a:cxnSpLocks/>
          </p:cNvCxnSpPr>
          <p:nvPr/>
        </p:nvCxnSpPr>
        <p:spPr>
          <a:xfrm flipV="1">
            <a:off x="1606858" y="3167047"/>
            <a:ext cx="3719744" cy="1267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C81039-8A8E-9568-C0FA-D35A70C518A1}"/>
              </a:ext>
            </a:extLst>
          </p:cNvPr>
          <p:cNvCxnSpPr>
            <a:cxnSpLocks/>
          </p:cNvCxnSpPr>
          <p:nvPr/>
        </p:nvCxnSpPr>
        <p:spPr>
          <a:xfrm flipV="1">
            <a:off x="1606858" y="3143313"/>
            <a:ext cx="3823317" cy="15961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3ADE53-EE6D-B0B5-BBE5-9649F936043C}"/>
              </a:ext>
            </a:extLst>
          </p:cNvPr>
          <p:cNvCxnSpPr>
            <a:cxnSpLocks/>
          </p:cNvCxnSpPr>
          <p:nvPr/>
        </p:nvCxnSpPr>
        <p:spPr>
          <a:xfrm flipV="1">
            <a:off x="1606858" y="3175307"/>
            <a:ext cx="3815919" cy="1868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3A4180A-9D87-3C8F-AF8A-202A547BCF2A}"/>
              </a:ext>
            </a:extLst>
          </p:cNvPr>
          <p:cNvCxnSpPr>
            <a:cxnSpLocks/>
          </p:cNvCxnSpPr>
          <p:nvPr/>
        </p:nvCxnSpPr>
        <p:spPr>
          <a:xfrm flipV="1">
            <a:off x="1653346" y="3175307"/>
            <a:ext cx="3769431" cy="2132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759ECBE-1B89-8811-6434-2EB06745BE31}"/>
              </a:ext>
            </a:extLst>
          </p:cNvPr>
          <p:cNvSpPr/>
          <p:nvPr/>
        </p:nvSpPr>
        <p:spPr>
          <a:xfrm>
            <a:off x="5422777" y="2709512"/>
            <a:ext cx="1258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6F84A2-10D0-C23C-FE01-A71BB0C32B05}"/>
              </a:ext>
            </a:extLst>
          </p:cNvPr>
          <p:cNvSpPr/>
          <p:nvPr/>
        </p:nvSpPr>
        <p:spPr>
          <a:xfrm>
            <a:off x="9905821" y="2709512"/>
            <a:ext cx="12656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Xlsx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4A426EF-24B5-4EE8-4178-CE808F088AF0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6681520" y="3171177"/>
            <a:ext cx="32243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82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9F46F-32C6-AE13-3D13-6628A6A6A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51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6EBF6-B607-BBBF-65D6-98D8FEF89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86"/>
          <a:stretch/>
        </p:blipFill>
        <p:spPr>
          <a:xfrm>
            <a:off x="0" y="3328303"/>
            <a:ext cx="6747029" cy="34173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7C1563-D676-8F0D-17DA-27ABC612D687}"/>
              </a:ext>
            </a:extLst>
          </p:cNvPr>
          <p:cNvSpPr/>
          <p:nvPr/>
        </p:nvSpPr>
        <p:spPr>
          <a:xfrm>
            <a:off x="0" y="6475372"/>
            <a:ext cx="5832630" cy="27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347AD-A1B3-D878-FDF9-A1D63BCCBA9C}"/>
              </a:ext>
            </a:extLst>
          </p:cNvPr>
          <p:cNvSpPr/>
          <p:nvPr/>
        </p:nvSpPr>
        <p:spPr>
          <a:xfrm>
            <a:off x="0" y="3246120"/>
            <a:ext cx="6747028" cy="14448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2F909C-E16E-8159-010C-D17FEC914ACC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0" y="2051701"/>
            <a:ext cx="3373514" cy="11944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4EBC37-D0D7-59E6-BE07-F86420C4C84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373514" y="2001353"/>
            <a:ext cx="8818486" cy="12447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502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AED1127-3C38-E95C-7ECF-6E533D1E3882}"/>
              </a:ext>
            </a:extLst>
          </p:cNvPr>
          <p:cNvGraphicFramePr>
            <a:graphicFrameLocks noGrp="1"/>
          </p:cNvGraphicFramePr>
          <p:nvPr/>
        </p:nvGraphicFramePr>
        <p:xfrm>
          <a:off x="0" y="3313870"/>
          <a:ext cx="7767960" cy="3544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320">
                  <a:extLst>
                    <a:ext uri="{9D8B030D-6E8A-4147-A177-3AD203B41FA5}">
                      <a16:colId xmlns:a16="http://schemas.microsoft.com/office/drawing/2014/main" val="4040430178"/>
                    </a:ext>
                  </a:extLst>
                </a:gridCol>
                <a:gridCol w="2589320">
                  <a:extLst>
                    <a:ext uri="{9D8B030D-6E8A-4147-A177-3AD203B41FA5}">
                      <a16:colId xmlns:a16="http://schemas.microsoft.com/office/drawing/2014/main" val="4182067357"/>
                    </a:ext>
                  </a:extLst>
                </a:gridCol>
                <a:gridCol w="2589320">
                  <a:extLst>
                    <a:ext uri="{9D8B030D-6E8A-4147-A177-3AD203B41FA5}">
                      <a16:colId xmlns:a16="http://schemas.microsoft.com/office/drawing/2014/main" val="2301533142"/>
                    </a:ext>
                  </a:extLst>
                </a:gridCol>
              </a:tblGrid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Sample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700" dirty="0"/>
                        <a:t>δ</a:t>
                      </a:r>
                      <a:r>
                        <a:rPr lang="en-US" sz="1700" baseline="30000" dirty="0"/>
                        <a:t>18</a:t>
                      </a:r>
                      <a:r>
                        <a:rPr lang="en-US" sz="1700" dirty="0"/>
                        <a:t>O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700" dirty="0"/>
                        <a:t>Δ</a:t>
                      </a:r>
                      <a:r>
                        <a:rPr lang="en-US" sz="1700" baseline="30000" dirty="0"/>
                        <a:t>17</a:t>
                      </a:r>
                      <a:r>
                        <a:rPr lang="en-US" sz="1700" dirty="0"/>
                        <a:t>O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2958251868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/>
                        <a:t>MegaBoil</a:t>
                      </a:r>
                      <a:endParaRPr lang="en-US" sz="1700" dirty="0"/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8.315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-13.870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2670525617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/>
                        <a:t>SupremeBoil</a:t>
                      </a:r>
                      <a:endParaRPr lang="en-US" sz="1700" dirty="0"/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6.191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-7.260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766765032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Kona Deep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0.344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-7.772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1693768178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DI Water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-2.531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17.073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883000244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DI Seat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-6.245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15.147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1913629533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Seattle </a:t>
                      </a:r>
                      <a:r>
                        <a:rPr lang="en-US" sz="1700" dirty="0" err="1"/>
                        <a:t>Tapwater</a:t>
                      </a:r>
                      <a:endParaRPr lang="en-US" sz="1700" dirty="0"/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-9.952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27.991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26486995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/>
                        <a:t>IceLava</a:t>
                      </a:r>
                      <a:r>
                        <a:rPr lang="en-US" sz="1700" dirty="0"/>
                        <a:t> Bottled Water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-8.479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26.676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632286272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NM2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-12.789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17.756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3820245224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Missoula </a:t>
                      </a:r>
                      <a:r>
                        <a:rPr lang="en-US" sz="1700" dirty="0" err="1"/>
                        <a:t>Tapwater</a:t>
                      </a:r>
                      <a:endParaRPr lang="en-US" sz="1700" dirty="0"/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-16.921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24.425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137811675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BB7DD5D-A192-1182-5D25-761D1C98B3C7}"/>
              </a:ext>
            </a:extLst>
          </p:cNvPr>
          <p:cNvSpPr/>
          <p:nvPr/>
        </p:nvSpPr>
        <p:spPr>
          <a:xfrm>
            <a:off x="1760802" y="2308939"/>
            <a:ext cx="4246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Standards Run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1BF182-B40A-AA78-9E91-706192624FD8}"/>
              </a:ext>
            </a:extLst>
          </p:cNvPr>
          <p:cNvCxnSpPr>
            <a:cxnSpLocks/>
          </p:cNvCxnSpPr>
          <p:nvPr/>
        </p:nvCxnSpPr>
        <p:spPr>
          <a:xfrm flipV="1">
            <a:off x="6826928" y="1882066"/>
            <a:ext cx="2104008" cy="11459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Desk Calendar Month | Great PowerPoint ClipArt for Presentations -  PresenterMedia.com">
            <a:extLst>
              <a:ext uri="{FF2B5EF4-FFF2-40B4-BE49-F238E27FC236}">
                <a16:creationId xmlns:a16="http://schemas.microsoft.com/office/drawing/2014/main" id="{FA23D3F7-7FA8-2C46-D15B-4D84FE3A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899" y="29226"/>
            <a:ext cx="2968101" cy="185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C20177-5F08-55E3-2ECB-9D3CE6BBCBFC}"/>
              </a:ext>
            </a:extLst>
          </p:cNvPr>
          <p:cNvSpPr/>
          <p:nvPr/>
        </p:nvSpPr>
        <p:spPr>
          <a:xfrm>
            <a:off x="6186882" y="495092"/>
            <a:ext cx="28905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2-months</a:t>
            </a:r>
          </a:p>
        </p:txBody>
      </p:sp>
    </p:spTree>
    <p:extLst>
      <p:ext uri="{BB962C8B-B14F-4D97-AF65-F5344CB8AC3E}">
        <p14:creationId xmlns:p14="http://schemas.microsoft.com/office/powerpoint/2010/main" val="342961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AED1127-3C38-E95C-7ECF-6E533D1E3882}"/>
              </a:ext>
            </a:extLst>
          </p:cNvPr>
          <p:cNvGraphicFramePr>
            <a:graphicFrameLocks noGrp="1"/>
          </p:cNvGraphicFramePr>
          <p:nvPr/>
        </p:nvGraphicFramePr>
        <p:xfrm>
          <a:off x="0" y="3313870"/>
          <a:ext cx="7767960" cy="3544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320">
                  <a:extLst>
                    <a:ext uri="{9D8B030D-6E8A-4147-A177-3AD203B41FA5}">
                      <a16:colId xmlns:a16="http://schemas.microsoft.com/office/drawing/2014/main" val="4040430178"/>
                    </a:ext>
                  </a:extLst>
                </a:gridCol>
                <a:gridCol w="2589320">
                  <a:extLst>
                    <a:ext uri="{9D8B030D-6E8A-4147-A177-3AD203B41FA5}">
                      <a16:colId xmlns:a16="http://schemas.microsoft.com/office/drawing/2014/main" val="4182067357"/>
                    </a:ext>
                  </a:extLst>
                </a:gridCol>
                <a:gridCol w="2589320">
                  <a:extLst>
                    <a:ext uri="{9D8B030D-6E8A-4147-A177-3AD203B41FA5}">
                      <a16:colId xmlns:a16="http://schemas.microsoft.com/office/drawing/2014/main" val="2301533142"/>
                    </a:ext>
                  </a:extLst>
                </a:gridCol>
              </a:tblGrid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Sample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700" dirty="0"/>
                        <a:t>δ</a:t>
                      </a:r>
                      <a:r>
                        <a:rPr lang="en-US" sz="1700" baseline="30000" dirty="0"/>
                        <a:t>18</a:t>
                      </a:r>
                      <a:r>
                        <a:rPr lang="en-US" sz="1700" dirty="0"/>
                        <a:t>O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700" dirty="0"/>
                        <a:t>Δ</a:t>
                      </a:r>
                      <a:r>
                        <a:rPr lang="en-US" sz="1700" baseline="30000" dirty="0"/>
                        <a:t>17</a:t>
                      </a:r>
                      <a:r>
                        <a:rPr lang="en-US" sz="1700" dirty="0"/>
                        <a:t>O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2958251868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/>
                        <a:t>MegaBoil</a:t>
                      </a:r>
                      <a:endParaRPr lang="en-US" sz="1700" dirty="0"/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8.315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-13.870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2670525617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/>
                        <a:t>SupremeBoil</a:t>
                      </a:r>
                      <a:endParaRPr lang="en-US" sz="1700" dirty="0"/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6.191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-7.260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766765032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Kona Deep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0.344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-7.772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1693768178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DI Water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-2.531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17.073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883000244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DI Seat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-6.245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15.147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1913629533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Seattle </a:t>
                      </a:r>
                      <a:r>
                        <a:rPr lang="en-US" sz="1700" dirty="0" err="1"/>
                        <a:t>Tapwater</a:t>
                      </a:r>
                      <a:endParaRPr lang="en-US" sz="1700" dirty="0"/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-9.952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27.991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26486995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/>
                        <a:t>IceLava</a:t>
                      </a:r>
                      <a:r>
                        <a:rPr lang="en-US" sz="1700" dirty="0"/>
                        <a:t> Bottled Water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-8.479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26.676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632286272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NM2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-12.789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17.756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3820245224"/>
                  </a:ext>
                </a:extLst>
              </a:tr>
              <a:tr h="35441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Missoula </a:t>
                      </a:r>
                      <a:r>
                        <a:rPr lang="en-US" sz="1700" dirty="0" err="1"/>
                        <a:t>Tapwater</a:t>
                      </a:r>
                      <a:endParaRPr lang="en-US" sz="1700" dirty="0"/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-16.921</a:t>
                      </a:r>
                    </a:p>
                  </a:txBody>
                  <a:tcPr marL="87390" marR="87390" marT="43695" marB="43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24.425</a:t>
                      </a:r>
                    </a:p>
                  </a:txBody>
                  <a:tcPr marL="87390" marR="87390" marT="43695" marB="43695"/>
                </a:tc>
                <a:extLst>
                  <a:ext uri="{0D108BD9-81ED-4DB2-BD59-A6C34878D82A}">
                    <a16:rowId xmlns:a16="http://schemas.microsoft.com/office/drawing/2014/main" val="137811675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BB7DD5D-A192-1182-5D25-761D1C98B3C7}"/>
              </a:ext>
            </a:extLst>
          </p:cNvPr>
          <p:cNvSpPr/>
          <p:nvPr/>
        </p:nvSpPr>
        <p:spPr>
          <a:xfrm>
            <a:off x="2029146" y="2308939"/>
            <a:ext cx="37096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 Run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1BF182-B40A-AA78-9E91-706192624FD8}"/>
              </a:ext>
            </a:extLst>
          </p:cNvPr>
          <p:cNvCxnSpPr>
            <a:cxnSpLocks/>
          </p:cNvCxnSpPr>
          <p:nvPr/>
        </p:nvCxnSpPr>
        <p:spPr>
          <a:xfrm flipV="1">
            <a:off x="6826928" y="1882066"/>
            <a:ext cx="2104008" cy="11459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17ACF7C-16AA-C3DF-87D5-5DC09AB89C96}"/>
              </a:ext>
            </a:extLst>
          </p:cNvPr>
          <p:cNvSpPr/>
          <p:nvPr/>
        </p:nvSpPr>
        <p:spPr>
          <a:xfrm>
            <a:off x="0" y="3648723"/>
            <a:ext cx="7767960" cy="390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32E59-84FF-E716-CD7F-B5184B67536F}"/>
              </a:ext>
            </a:extLst>
          </p:cNvPr>
          <p:cNvSpPr/>
          <p:nvPr/>
        </p:nvSpPr>
        <p:spPr>
          <a:xfrm>
            <a:off x="110972" y="5058052"/>
            <a:ext cx="7767960" cy="390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BBA56D-2343-3130-846D-06F6BC7D4C66}"/>
              </a:ext>
            </a:extLst>
          </p:cNvPr>
          <p:cNvSpPr/>
          <p:nvPr/>
        </p:nvSpPr>
        <p:spPr>
          <a:xfrm>
            <a:off x="0" y="6069363"/>
            <a:ext cx="7767960" cy="390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emsbok - Students | Britannica Kids | Homework Help">
            <a:extLst>
              <a:ext uri="{FF2B5EF4-FFF2-40B4-BE49-F238E27FC236}">
                <a16:creationId xmlns:a16="http://schemas.microsoft.com/office/drawing/2014/main" id="{9ABE7A48-A467-9915-8748-AD5037FD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560" y="105517"/>
            <a:ext cx="1649893" cy="23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35,400+ Glass Of Water Illustrations, Royalty-Free Vector Graphics &amp; Clip  Art - iStock | Glass of ice water, Drinking water, Glass of water isolated">
            <a:extLst>
              <a:ext uri="{FF2B5EF4-FFF2-40B4-BE49-F238E27FC236}">
                <a16:creationId xmlns:a16="http://schemas.microsoft.com/office/drawing/2014/main" id="{9E101E6B-B586-3995-7DC3-FC55E9DEC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464" y="0"/>
            <a:ext cx="1941251" cy="194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Premium Vector | Test tube with blood sample in hand of doctor">
            <a:extLst>
              <a:ext uri="{FF2B5EF4-FFF2-40B4-BE49-F238E27FC236}">
                <a16:creationId xmlns:a16="http://schemas.microsoft.com/office/drawing/2014/main" id="{60154312-01D2-C4A9-FABD-E56425FFE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233" y="48714"/>
            <a:ext cx="1775533" cy="170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6BC1AE-B960-CB23-1311-504A40395BF3}"/>
              </a:ext>
            </a:extLst>
          </p:cNvPr>
          <p:cNvCxnSpPr>
            <a:cxnSpLocks/>
          </p:cNvCxnSpPr>
          <p:nvPr/>
        </p:nvCxnSpPr>
        <p:spPr>
          <a:xfrm flipH="1" flipV="1">
            <a:off x="7279689" y="1007509"/>
            <a:ext cx="2201662" cy="278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E79398-65D8-66EE-17E0-CD45E5E5D1A4}"/>
              </a:ext>
            </a:extLst>
          </p:cNvPr>
          <p:cNvCxnSpPr>
            <a:cxnSpLocks/>
          </p:cNvCxnSpPr>
          <p:nvPr/>
        </p:nvCxnSpPr>
        <p:spPr>
          <a:xfrm flipH="1" flipV="1">
            <a:off x="3383572" y="956681"/>
            <a:ext cx="2201662" cy="278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FE70B2-701F-B754-E3FB-CE8A688FA22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11946" y="970626"/>
            <a:ext cx="1377518" cy="1989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67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BD5F6-C66F-8F15-1D4D-65A2CC72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8" y="659599"/>
            <a:ext cx="6186005" cy="5014282"/>
          </a:xfrm>
          <a:prstGeom prst="rect">
            <a:avLst/>
          </a:prstGeom>
        </p:spPr>
      </p:pic>
      <p:pic>
        <p:nvPicPr>
          <p:cNvPr id="5" name="Picture 2" descr="gemsbok - Students | Britannica Kids | Homework Help">
            <a:extLst>
              <a:ext uri="{FF2B5EF4-FFF2-40B4-BE49-F238E27FC236}">
                <a16:creationId xmlns:a16="http://schemas.microsoft.com/office/drawing/2014/main" id="{90437000-6C59-FA51-4AF8-54D2A1E74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28" y="4486800"/>
            <a:ext cx="1649893" cy="23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FAC4AE-93F7-CA3B-D293-DC94056ABB38}"/>
              </a:ext>
            </a:extLst>
          </p:cNvPr>
          <p:cNvSpPr/>
          <p:nvPr/>
        </p:nvSpPr>
        <p:spPr>
          <a:xfrm>
            <a:off x="4217015" y="3415614"/>
            <a:ext cx="42832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D214C-A7C2-AC31-4D13-F6BF1A9C8F9A}"/>
              </a:ext>
            </a:extLst>
          </p:cNvPr>
          <p:cNvSpPr/>
          <p:nvPr/>
        </p:nvSpPr>
        <p:spPr>
          <a:xfrm>
            <a:off x="3136927" y="3965731"/>
            <a:ext cx="42832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72461-4D18-98CE-8959-A5169A775D15}"/>
              </a:ext>
            </a:extLst>
          </p:cNvPr>
          <p:cNvSpPr/>
          <p:nvPr/>
        </p:nvSpPr>
        <p:spPr>
          <a:xfrm>
            <a:off x="4049568" y="3717359"/>
            <a:ext cx="42832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7411FC-D60D-4F77-6E40-5A1359E47333}"/>
              </a:ext>
            </a:extLst>
          </p:cNvPr>
          <p:cNvSpPr/>
          <p:nvPr/>
        </p:nvSpPr>
        <p:spPr>
          <a:xfrm>
            <a:off x="3732697" y="4403824"/>
            <a:ext cx="42832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26E304-C939-D698-8D4B-D90071588B9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431177" y="4211491"/>
            <a:ext cx="2322651" cy="1450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B785AA-6227-BFF7-F769-DA419E12799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545367" y="3965731"/>
            <a:ext cx="2208461" cy="1695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05DB1D-67F3-69C7-2964-BAB33EA7C350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3565250" y="4350452"/>
            <a:ext cx="3188578" cy="13111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78BC42-22F9-1149-64AC-BB25620FCE5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161020" y="4813648"/>
            <a:ext cx="2592808" cy="8479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270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A515-9636-87C8-4748-AF5BDB0B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E523-AE94-9036-6C2B-AA267CB55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packages for functions </a:t>
            </a:r>
          </a:p>
          <a:p>
            <a:endParaRPr lang="en-US" dirty="0"/>
          </a:p>
          <a:p>
            <a:r>
              <a:rPr lang="en-US" dirty="0"/>
              <a:t>Improve precision </a:t>
            </a:r>
          </a:p>
          <a:p>
            <a:endParaRPr lang="en-US" dirty="0"/>
          </a:p>
          <a:p>
            <a:r>
              <a:rPr lang="en-US" dirty="0"/>
              <a:t>Automate last few steps</a:t>
            </a:r>
          </a:p>
          <a:p>
            <a:endParaRPr lang="en-US" dirty="0"/>
          </a:p>
          <a:p>
            <a:r>
              <a:rPr lang="en-US" dirty="0"/>
              <a:t>Combine with database</a:t>
            </a:r>
          </a:p>
        </p:txBody>
      </p:sp>
    </p:spTree>
    <p:extLst>
      <p:ext uri="{BB962C8B-B14F-4D97-AF65-F5344CB8AC3E}">
        <p14:creationId xmlns:p14="http://schemas.microsoft.com/office/powerpoint/2010/main" val="245147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E74DF46-3AC0-A39D-3DD6-1B13BF3E2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719DD-2C85-DA14-8DC8-B63E3F2D3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" t="5305" r="2234" b="21303"/>
          <a:stretch/>
        </p:blipFill>
        <p:spPr>
          <a:xfrm>
            <a:off x="98948" y="826501"/>
            <a:ext cx="3739628" cy="1014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54773-6CCC-BF30-D7AB-B86E01BE4155}"/>
              </a:ext>
            </a:extLst>
          </p:cNvPr>
          <p:cNvSpPr txBox="1"/>
          <p:nvPr/>
        </p:nvSpPr>
        <p:spPr>
          <a:xfrm>
            <a:off x="4057447" y="589903"/>
            <a:ext cx="3453415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aseline="30000" dirty="0"/>
              <a:t>16</a:t>
            </a:r>
            <a:r>
              <a:rPr lang="en-US" sz="2800" dirty="0"/>
              <a:t>O </a:t>
            </a:r>
          </a:p>
          <a:p>
            <a:pPr marL="0" indent="0">
              <a:buNone/>
            </a:pPr>
            <a:r>
              <a:rPr lang="en-US" sz="2800" baseline="30000" dirty="0"/>
              <a:t>17</a:t>
            </a:r>
            <a:r>
              <a:rPr lang="en-US" sz="2800" dirty="0"/>
              <a:t>O</a:t>
            </a:r>
          </a:p>
          <a:p>
            <a:pPr marL="0" indent="0">
              <a:buNone/>
            </a:pPr>
            <a:r>
              <a:rPr lang="en-US" sz="2800" baseline="30000" dirty="0"/>
              <a:t>18</a:t>
            </a:r>
            <a:r>
              <a:rPr lang="en-US" sz="2800" dirty="0"/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3176E-095C-3379-4CD4-23C87AE8F9D8}"/>
              </a:ext>
            </a:extLst>
          </p:cNvPr>
          <p:cNvSpPr txBox="1"/>
          <p:nvPr/>
        </p:nvSpPr>
        <p:spPr>
          <a:xfrm>
            <a:off x="4797017" y="990013"/>
            <a:ext cx="1938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∆</a:t>
            </a:r>
            <a:r>
              <a:rPr lang="en-US" sz="2800" baseline="30000" dirty="0"/>
              <a:t>17</a:t>
            </a:r>
            <a:r>
              <a:rPr lang="en-US" sz="2800" dirty="0"/>
              <a:t>O</a:t>
            </a:r>
          </a:p>
        </p:txBody>
      </p:sp>
      <p:sp>
        <p:nvSpPr>
          <p:cNvPr id="8" name="Flowchart: Extract 7">
            <a:extLst>
              <a:ext uri="{FF2B5EF4-FFF2-40B4-BE49-F238E27FC236}">
                <a16:creationId xmlns:a16="http://schemas.microsoft.com/office/drawing/2014/main" id="{6A0A6351-D1A4-BA6A-6E6E-369BB083CA93}"/>
              </a:ext>
            </a:extLst>
          </p:cNvPr>
          <p:cNvSpPr/>
          <p:nvPr/>
        </p:nvSpPr>
        <p:spPr>
          <a:xfrm rot="5400000">
            <a:off x="4461578" y="1009469"/>
            <a:ext cx="1189608" cy="523220"/>
          </a:xfrm>
          <a:prstGeom prst="flowChartExtra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2644A-3979-5A59-80A5-9AA820CAEBA4}"/>
              </a:ext>
            </a:extLst>
          </p:cNvPr>
          <p:cNvSpPr/>
          <p:nvPr/>
        </p:nvSpPr>
        <p:spPr>
          <a:xfrm>
            <a:off x="6069294" y="3053918"/>
            <a:ext cx="6122706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Tx/>
              <a:buChar char="-"/>
            </a:pP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consuming</a:t>
            </a:r>
          </a:p>
          <a:p>
            <a:pPr marL="685800" indent="-685800" algn="ctr">
              <a:buFontTx/>
              <a:buChar char="-"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Expensive </a:t>
            </a:r>
          </a:p>
          <a:p>
            <a:pPr marL="685800" indent="-685800" algn="ctr">
              <a:buFontTx/>
              <a:buChar char="-"/>
            </a:pP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intensive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409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2140-i Isotope and Gas Concentration Analyzer | Picarro">
            <a:extLst>
              <a:ext uri="{FF2B5EF4-FFF2-40B4-BE49-F238E27FC236}">
                <a16:creationId xmlns:a16="http://schemas.microsoft.com/office/drawing/2014/main" id="{95054B24-D1B4-CFE0-9968-12C5699C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96383"/>
            <a:ext cx="2981325" cy="36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29B45-C896-FBEE-1CF4-B6CFCF7DC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54" r="20123"/>
          <a:stretch/>
        </p:blipFill>
        <p:spPr>
          <a:xfrm>
            <a:off x="9296400" y="3852543"/>
            <a:ext cx="2895600" cy="3005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B0F29-6109-6889-15BB-3185D4913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6" t="5305" r="2234" b="21303"/>
          <a:stretch/>
        </p:blipFill>
        <p:spPr>
          <a:xfrm>
            <a:off x="24769" y="826499"/>
            <a:ext cx="3739628" cy="10143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BC34E9-DA08-8698-A332-72AB3AEEB5A0}"/>
              </a:ext>
            </a:extLst>
          </p:cNvPr>
          <p:cNvSpPr txBox="1"/>
          <p:nvPr/>
        </p:nvSpPr>
        <p:spPr>
          <a:xfrm>
            <a:off x="3764397" y="589903"/>
            <a:ext cx="3453415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aseline="30000" dirty="0"/>
              <a:t>16</a:t>
            </a:r>
            <a:r>
              <a:rPr lang="en-US" sz="2800" dirty="0"/>
              <a:t>O </a:t>
            </a:r>
          </a:p>
          <a:p>
            <a:pPr marL="0" indent="0">
              <a:buNone/>
            </a:pPr>
            <a:r>
              <a:rPr lang="en-US" sz="2800" baseline="30000" dirty="0"/>
              <a:t>17</a:t>
            </a:r>
            <a:r>
              <a:rPr lang="en-US" sz="2800" dirty="0"/>
              <a:t>O</a:t>
            </a:r>
          </a:p>
          <a:p>
            <a:pPr marL="0" indent="0">
              <a:buNone/>
            </a:pPr>
            <a:r>
              <a:rPr lang="en-US" sz="2800" baseline="30000" dirty="0"/>
              <a:t>18</a:t>
            </a:r>
            <a:r>
              <a:rPr lang="en-US" sz="2800" dirty="0"/>
              <a:t>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24604-DEA1-5187-27FD-B8672E95D472}"/>
              </a:ext>
            </a:extLst>
          </p:cNvPr>
          <p:cNvSpPr txBox="1"/>
          <p:nvPr/>
        </p:nvSpPr>
        <p:spPr>
          <a:xfrm>
            <a:off x="4385343" y="990013"/>
            <a:ext cx="1938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∆</a:t>
            </a:r>
            <a:r>
              <a:rPr lang="en-US" sz="2800" baseline="30000" dirty="0"/>
              <a:t>17</a:t>
            </a:r>
            <a:r>
              <a:rPr lang="en-US" sz="2800" dirty="0"/>
              <a:t>O</a:t>
            </a:r>
          </a:p>
        </p:txBody>
      </p:sp>
      <p:sp>
        <p:nvSpPr>
          <p:cNvPr id="15" name="Flowchart: Extract 14">
            <a:extLst>
              <a:ext uri="{FF2B5EF4-FFF2-40B4-BE49-F238E27FC236}">
                <a16:creationId xmlns:a16="http://schemas.microsoft.com/office/drawing/2014/main" id="{C90D33B1-251F-2809-F963-C554D3FADF02}"/>
              </a:ext>
            </a:extLst>
          </p:cNvPr>
          <p:cNvSpPr/>
          <p:nvPr/>
        </p:nvSpPr>
        <p:spPr>
          <a:xfrm rot="5400000">
            <a:off x="4146288" y="1009469"/>
            <a:ext cx="1189608" cy="523220"/>
          </a:xfrm>
          <a:prstGeom prst="flowChartExtra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FD2E3-0D73-84A2-2025-852231833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787" y="52432"/>
            <a:ext cx="1503245" cy="2562493"/>
          </a:xfrm>
          <a:prstGeom prst="rect">
            <a:avLst/>
          </a:prstGeom>
        </p:spPr>
      </p:pic>
      <p:pic>
        <p:nvPicPr>
          <p:cNvPr id="2050" name="Picture 2" descr="Isotopes of Hydrogen">
            <a:extLst>
              <a:ext uri="{FF2B5EF4-FFF2-40B4-BE49-F238E27FC236}">
                <a16:creationId xmlns:a16="http://schemas.microsoft.com/office/drawing/2014/main" id="{2CD2383E-9F13-CB75-1D71-0C911D8E4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5" b="88"/>
          <a:stretch/>
        </p:blipFill>
        <p:spPr bwMode="auto">
          <a:xfrm>
            <a:off x="7311951" y="561507"/>
            <a:ext cx="2739951" cy="17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8469F2A-4F01-1FDD-5756-A45A835249F2}"/>
              </a:ext>
            </a:extLst>
          </p:cNvPr>
          <p:cNvSpPr/>
          <p:nvPr/>
        </p:nvSpPr>
        <p:spPr>
          <a:xfrm>
            <a:off x="2578424" y="4070448"/>
            <a:ext cx="627872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Tx/>
              <a:buChar char="-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Fast sample processing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 algn="ctr">
              <a:buFontTx/>
              <a:buChar char="-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Affordable </a:t>
            </a:r>
          </a:p>
          <a:p>
            <a:pPr marL="685800" indent="-685800" algn="ctr">
              <a:buFontTx/>
              <a:buChar char="-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Nearly autonomous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05031-B7B7-C1E8-02A3-28B10D38DD17}"/>
              </a:ext>
            </a:extLst>
          </p:cNvPr>
          <p:cNvSpPr txBox="1"/>
          <p:nvPr/>
        </p:nvSpPr>
        <p:spPr>
          <a:xfrm>
            <a:off x="9728219" y="886753"/>
            <a:ext cx="3453415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aseline="30000" dirty="0"/>
              <a:t>18</a:t>
            </a:r>
            <a:r>
              <a:rPr lang="en-US" sz="2800" dirty="0"/>
              <a:t>O</a:t>
            </a:r>
          </a:p>
          <a:p>
            <a:pPr marL="0" indent="0">
              <a:buNone/>
            </a:pPr>
            <a:r>
              <a:rPr lang="en-US" sz="2800" baseline="30000" dirty="0"/>
              <a:t>  2</a:t>
            </a:r>
            <a:r>
              <a:rPr lang="en-US" sz="2800" dirty="0"/>
              <a:t>H</a:t>
            </a:r>
            <a:endParaRPr lang="en-US" sz="2800" baseline="30000" dirty="0"/>
          </a:p>
        </p:txBody>
      </p:sp>
      <p:sp>
        <p:nvSpPr>
          <p:cNvPr id="18" name="Flowchart: Extract 17">
            <a:extLst>
              <a:ext uri="{FF2B5EF4-FFF2-40B4-BE49-F238E27FC236}">
                <a16:creationId xmlns:a16="http://schemas.microsoft.com/office/drawing/2014/main" id="{E641C872-F606-C6EA-E562-21AF87CD722E}"/>
              </a:ext>
            </a:extLst>
          </p:cNvPr>
          <p:cNvSpPr/>
          <p:nvPr/>
        </p:nvSpPr>
        <p:spPr>
          <a:xfrm rot="5400000">
            <a:off x="9989275" y="990013"/>
            <a:ext cx="1189608" cy="523220"/>
          </a:xfrm>
          <a:prstGeom prst="flowChartExtra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831878-61B4-92BD-00C4-B1B24225B1F4}"/>
              </a:ext>
            </a:extLst>
          </p:cNvPr>
          <p:cNvSpPr txBox="1"/>
          <p:nvPr/>
        </p:nvSpPr>
        <p:spPr>
          <a:xfrm>
            <a:off x="10584079" y="974554"/>
            <a:ext cx="1938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d-excess</a:t>
            </a:r>
          </a:p>
        </p:txBody>
      </p:sp>
    </p:spTree>
    <p:extLst>
      <p:ext uri="{BB962C8B-B14F-4D97-AF65-F5344CB8AC3E}">
        <p14:creationId xmlns:p14="http://schemas.microsoft.com/office/powerpoint/2010/main" val="385639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2140-i Isotope and Gas Concentration Analyzer | Picarro">
            <a:extLst>
              <a:ext uri="{FF2B5EF4-FFF2-40B4-BE49-F238E27FC236}">
                <a16:creationId xmlns:a16="http://schemas.microsoft.com/office/drawing/2014/main" id="{C0824E77-E8EF-1F8B-A28F-37131DEB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293" y="3296383"/>
            <a:ext cx="2981325" cy="36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A62A4-4A8D-6D04-69AD-38DB2C0CF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54" r="20123"/>
          <a:stretch/>
        </p:blipFill>
        <p:spPr>
          <a:xfrm>
            <a:off x="5920618" y="3852543"/>
            <a:ext cx="2895600" cy="3005457"/>
          </a:xfrm>
          <a:prstGeom prst="rect">
            <a:avLst/>
          </a:prstGeom>
        </p:spPr>
      </p:pic>
      <p:pic>
        <p:nvPicPr>
          <p:cNvPr id="3074" name="Picture 2" descr="How to Become an Oceanographer | BestColleges">
            <a:extLst>
              <a:ext uri="{FF2B5EF4-FFF2-40B4-BE49-F238E27FC236}">
                <a16:creationId xmlns:a16="http://schemas.microsoft.com/office/drawing/2014/main" id="{FBCB50EE-E8B8-7BB2-1C64-3D3723D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732106" cy="193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Become a Geologist">
            <a:extLst>
              <a:ext uri="{FF2B5EF4-FFF2-40B4-BE49-F238E27FC236}">
                <a16:creationId xmlns:a16="http://schemas.microsoft.com/office/drawing/2014/main" id="{DAC6D087-433F-D6BE-AA7C-3AB835988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956" y="66335"/>
            <a:ext cx="3178021" cy="211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ADA3F5B-2392-3872-1D8C-7107C87D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81057" y="203816"/>
            <a:ext cx="352213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42FC98-ADA4-AC94-9679-4956D177945B}"/>
              </a:ext>
            </a:extLst>
          </p:cNvPr>
          <p:cNvCxnSpPr/>
          <p:nvPr/>
        </p:nvCxnSpPr>
        <p:spPr>
          <a:xfrm flipH="1" flipV="1">
            <a:off x="1464816" y="2006353"/>
            <a:ext cx="2858609" cy="15269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24A9AA-4D3C-B075-7405-08A2BE8C3E52}"/>
              </a:ext>
            </a:extLst>
          </p:cNvPr>
          <p:cNvCxnSpPr>
            <a:cxnSpLocks/>
          </p:cNvCxnSpPr>
          <p:nvPr/>
        </p:nvCxnSpPr>
        <p:spPr>
          <a:xfrm flipV="1">
            <a:off x="5797902" y="2185016"/>
            <a:ext cx="0" cy="15436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9E877C-D139-0183-8A84-1B04A86611A1}"/>
              </a:ext>
            </a:extLst>
          </p:cNvPr>
          <p:cNvCxnSpPr>
            <a:cxnSpLocks/>
          </p:cNvCxnSpPr>
          <p:nvPr/>
        </p:nvCxnSpPr>
        <p:spPr>
          <a:xfrm flipV="1">
            <a:off x="6977849" y="2263806"/>
            <a:ext cx="2769833" cy="14648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Patrick Boo GIFs | Tenor">
            <a:extLst>
              <a:ext uri="{FF2B5EF4-FFF2-40B4-BE49-F238E27FC236}">
                <a16:creationId xmlns:a16="http://schemas.microsoft.com/office/drawing/2014/main" id="{F390344E-82E0-CD23-4066-9CEB5902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9" y="3443193"/>
            <a:ext cx="2631719" cy="180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Patrick Boo GIFs | Tenor">
            <a:extLst>
              <a:ext uri="{FF2B5EF4-FFF2-40B4-BE49-F238E27FC236}">
                <a16:creationId xmlns:a16="http://schemas.microsoft.com/office/drawing/2014/main" id="{64A5DF57-17DC-B0F7-6754-40B0BF291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707" y="3490778"/>
            <a:ext cx="2631719" cy="180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25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2140-i Isotope and Gas Concentration Analyzer | Picarro">
            <a:extLst>
              <a:ext uri="{FF2B5EF4-FFF2-40B4-BE49-F238E27FC236}">
                <a16:creationId xmlns:a16="http://schemas.microsoft.com/office/drawing/2014/main" id="{924F50E1-5F93-1F62-9D70-E7C6E008D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293" y="3296383"/>
            <a:ext cx="2981325" cy="36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9B455-3712-E160-42F9-44F3F4C34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54" r="20123"/>
          <a:stretch/>
        </p:blipFill>
        <p:spPr>
          <a:xfrm>
            <a:off x="5920618" y="3852543"/>
            <a:ext cx="2895600" cy="30054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75026A-F822-79A8-6C6F-773BAE32E17A}"/>
              </a:ext>
            </a:extLst>
          </p:cNvPr>
          <p:cNvCxnSpPr>
            <a:cxnSpLocks/>
          </p:cNvCxnSpPr>
          <p:nvPr/>
        </p:nvCxnSpPr>
        <p:spPr>
          <a:xfrm flipH="1" flipV="1">
            <a:off x="1970843" y="2547891"/>
            <a:ext cx="2352582" cy="9854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7E96D9-D9DF-94B5-3B0D-861C10CAD830}"/>
              </a:ext>
            </a:extLst>
          </p:cNvPr>
          <p:cNvCxnSpPr>
            <a:cxnSpLocks/>
          </p:cNvCxnSpPr>
          <p:nvPr/>
        </p:nvCxnSpPr>
        <p:spPr>
          <a:xfrm flipV="1">
            <a:off x="6977849" y="2547891"/>
            <a:ext cx="2681056" cy="11807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Ecology | U.S. Department of the Interior">
            <a:extLst>
              <a:ext uri="{FF2B5EF4-FFF2-40B4-BE49-F238E27FC236}">
                <a16:creationId xmlns:a16="http://schemas.microsoft.com/office/drawing/2014/main" id="{F2D453BC-AFBD-D3F5-4F7E-F4F4A98C2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" y="0"/>
            <a:ext cx="4407023" cy="247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Cat Lady - Uncommon Path – An REI Co-op Publication">
            <a:extLst>
              <a:ext uri="{FF2B5EF4-FFF2-40B4-BE49-F238E27FC236}">
                <a16:creationId xmlns:a16="http://schemas.microsoft.com/office/drawing/2014/main" id="{A8B25475-4969-1C21-A1FA-8383D5E7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47" y="10550"/>
            <a:ext cx="4027441" cy="25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28A0F77-54A0-6AD1-19DD-3235A6FF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57175"/>
            <a:ext cx="47625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2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B7E3-F258-F44C-B978-449ECE4F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29109" cy="1325563"/>
          </a:xfrm>
        </p:spPr>
        <p:txBody>
          <a:bodyPr/>
          <a:lstStyle/>
          <a:p>
            <a:pPr algn="ctr"/>
            <a:r>
              <a:rPr lang="en-US" dirty="0"/>
              <a:t>Current 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3508-0763-DA97-5304-E4E772FF5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efficient sample processing</a:t>
            </a:r>
          </a:p>
          <a:p>
            <a:endParaRPr lang="en-US" dirty="0"/>
          </a:p>
          <a:p>
            <a:r>
              <a:rPr lang="en-US" dirty="0"/>
              <a:t>Confusing isotope terminology </a:t>
            </a:r>
          </a:p>
          <a:p>
            <a:endParaRPr lang="en-US" dirty="0"/>
          </a:p>
          <a:p>
            <a:r>
              <a:rPr lang="en-US" dirty="0"/>
              <a:t>Instrumentation</a:t>
            </a:r>
          </a:p>
          <a:p>
            <a:endParaRPr lang="en-US" dirty="0"/>
          </a:p>
          <a:p>
            <a:r>
              <a:rPr lang="en-US" dirty="0"/>
              <a:t>Complex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265993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B7E3-F258-F44C-B978-449ECE4F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29109" cy="1325563"/>
          </a:xfrm>
        </p:spPr>
        <p:txBody>
          <a:bodyPr/>
          <a:lstStyle/>
          <a:p>
            <a:pPr algn="ctr"/>
            <a:r>
              <a:rPr lang="en-US" dirty="0"/>
              <a:t>Current 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3508-0763-DA97-5304-E4E772FF5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6786" cy="4351338"/>
          </a:xfrm>
        </p:spPr>
        <p:txBody>
          <a:bodyPr/>
          <a:lstStyle/>
          <a:p>
            <a:r>
              <a:rPr lang="en-US" dirty="0"/>
              <a:t>Creating efficient sample processing</a:t>
            </a:r>
          </a:p>
          <a:p>
            <a:endParaRPr lang="en-US" dirty="0"/>
          </a:p>
          <a:p>
            <a:r>
              <a:rPr lang="en-US" dirty="0"/>
              <a:t>Confusing isotope terminology </a:t>
            </a:r>
          </a:p>
          <a:p>
            <a:endParaRPr lang="en-US" dirty="0"/>
          </a:p>
          <a:p>
            <a:r>
              <a:rPr lang="en-US" dirty="0"/>
              <a:t>Instrumentation</a:t>
            </a:r>
          </a:p>
          <a:p>
            <a:endParaRPr lang="en-US" dirty="0"/>
          </a:p>
          <a:p>
            <a:r>
              <a:rPr lang="en-US" dirty="0"/>
              <a:t>Complex post-processing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16056-AB1B-A9B4-42AD-F0395A7D81E5}"/>
              </a:ext>
            </a:extLst>
          </p:cNvPr>
          <p:cNvSpPr/>
          <p:nvPr/>
        </p:nvSpPr>
        <p:spPr>
          <a:xfrm>
            <a:off x="585926" y="3666478"/>
            <a:ext cx="4829453" cy="2510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2140-i Isotope and Gas Concentration Analyzer | Picarro">
            <a:extLst>
              <a:ext uri="{FF2B5EF4-FFF2-40B4-BE49-F238E27FC236}">
                <a16:creationId xmlns:a16="http://schemas.microsoft.com/office/drawing/2014/main" id="{49BC1367-7F76-8FFA-299C-99561BDE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7454"/>
            <a:ext cx="2981325" cy="36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6B6FE2-B6C3-368A-8EE3-75FB1BBD3EEB}"/>
              </a:ext>
            </a:extLst>
          </p:cNvPr>
          <p:cNvCxnSpPr>
            <a:cxnSpLocks/>
          </p:cNvCxnSpPr>
          <p:nvPr/>
        </p:nvCxnSpPr>
        <p:spPr>
          <a:xfrm flipV="1">
            <a:off x="2716567" y="3630967"/>
            <a:ext cx="2192784" cy="719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1C3D785-7A9C-E39D-8245-188437F0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0"/>
            <a:ext cx="9210675" cy="34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2140-i Isotope and Gas Concentration Analyzer | Picarro">
            <a:extLst>
              <a:ext uri="{FF2B5EF4-FFF2-40B4-BE49-F238E27FC236}">
                <a16:creationId xmlns:a16="http://schemas.microsoft.com/office/drawing/2014/main" id="{49BC1367-7F76-8FFA-299C-99561BDE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7454"/>
            <a:ext cx="2981325" cy="36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6B6FE2-B6C3-368A-8EE3-75FB1BBD3EEB}"/>
              </a:ext>
            </a:extLst>
          </p:cNvPr>
          <p:cNvCxnSpPr>
            <a:cxnSpLocks/>
          </p:cNvCxnSpPr>
          <p:nvPr/>
        </p:nvCxnSpPr>
        <p:spPr>
          <a:xfrm flipV="1">
            <a:off x="2716567" y="3630967"/>
            <a:ext cx="2192784" cy="719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1C3D785-7A9C-E39D-8245-188437F0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0"/>
            <a:ext cx="9210675" cy="34879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AE6D29-3B46-6632-07D0-67B02FADE6C1}"/>
              </a:ext>
            </a:extLst>
          </p:cNvPr>
          <p:cNvSpPr/>
          <p:nvPr/>
        </p:nvSpPr>
        <p:spPr>
          <a:xfrm>
            <a:off x="4128118" y="0"/>
            <a:ext cx="1704512" cy="3487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221</Words>
  <Application>Microsoft Office PowerPoint</Application>
  <PresentationFormat>Widescreen</PresentationFormat>
  <Paragraphs>134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Barriers</vt:lpstr>
      <vt:lpstr>Current Barriers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Steele</dc:creator>
  <cp:lastModifiedBy>Zach Steele</cp:lastModifiedBy>
  <cp:revision>2</cp:revision>
  <dcterms:created xsi:type="dcterms:W3CDTF">2023-04-19T23:40:23Z</dcterms:created>
  <dcterms:modified xsi:type="dcterms:W3CDTF">2023-04-20T18:07:07Z</dcterms:modified>
</cp:coreProperties>
</file>